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9"/>
  </p:notesMasterIdLst>
  <p:sldIdLst>
    <p:sldId id="256" r:id="rId2"/>
    <p:sldId id="264" r:id="rId3"/>
    <p:sldId id="265" r:id="rId4"/>
    <p:sldId id="266" r:id="rId5"/>
    <p:sldId id="267" r:id="rId6"/>
    <p:sldId id="268" r:id="rId7"/>
    <p:sldId id="259" r:id="rId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730" y="77"/>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4535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0" y="3777640"/>
            <a:ext cx="9144000" cy="1365860"/>
          </a:xfrm>
          <a:prstGeom prst="rect">
            <a:avLst/>
          </a:prstGeom>
          <a:noFill/>
          <a:ln>
            <a:noFill/>
          </a:ln>
        </p:spPr>
      </p:pic>
      <p:pic>
        <p:nvPicPr>
          <p:cNvPr id="55" name="Google Shape;55;p13"/>
          <p:cNvPicPr preferRelativeResize="0"/>
          <p:nvPr/>
        </p:nvPicPr>
        <p:blipFill rotWithShape="1">
          <a:blip r:embed="rId4">
            <a:alphaModFix/>
          </a:blip>
          <a:srcRect/>
          <a:stretch/>
        </p:blipFill>
        <p:spPr>
          <a:xfrm>
            <a:off x="222675" y="214225"/>
            <a:ext cx="1578401" cy="783575"/>
          </a:xfrm>
          <a:prstGeom prst="rect">
            <a:avLst/>
          </a:prstGeom>
          <a:noFill/>
          <a:ln>
            <a:noFill/>
          </a:ln>
        </p:spPr>
      </p:pic>
      <p:sp>
        <p:nvSpPr>
          <p:cNvPr id="56" name="Google Shape;56;p13"/>
          <p:cNvSpPr txBox="1"/>
          <p:nvPr/>
        </p:nvSpPr>
        <p:spPr>
          <a:xfrm>
            <a:off x="222675" y="1606350"/>
            <a:ext cx="8763000" cy="1930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100"/>
              <a:buFont typeface="Arial"/>
              <a:buNone/>
            </a:pPr>
            <a:r>
              <a:rPr lang="en-IN" sz="3000" b="1" i="0" u="none" strike="noStrike" cap="none" dirty="0">
                <a:solidFill>
                  <a:srgbClr val="FF0000"/>
                </a:solidFill>
                <a:latin typeface="Calibri"/>
                <a:ea typeface="Calibri"/>
                <a:cs typeface="Calibri"/>
                <a:sym typeface="Calibri"/>
              </a:rPr>
              <a:t>WELCOME TO VIRTUAL CLASS- VII</a:t>
            </a:r>
          </a:p>
          <a:p>
            <a:pPr marL="0" marR="0" lvl="0" indent="0" algn="ctr" rtl="0">
              <a:lnSpc>
                <a:spcPct val="100000"/>
              </a:lnSpc>
              <a:spcBef>
                <a:spcPts val="0"/>
              </a:spcBef>
              <a:spcAft>
                <a:spcPts val="0"/>
              </a:spcAft>
              <a:buClr>
                <a:srgbClr val="000000"/>
              </a:buClr>
              <a:buSzPts val="3100"/>
              <a:buFont typeface="Arial"/>
              <a:buNone/>
            </a:pPr>
            <a:r>
              <a:rPr lang="en-IN" sz="3000" b="1" dirty="0">
                <a:solidFill>
                  <a:schemeClr val="tx1"/>
                </a:solidFill>
                <a:latin typeface="Calibri"/>
                <a:ea typeface="Calibri"/>
                <a:cs typeface="Calibri"/>
                <a:sym typeface="Calibri"/>
              </a:rPr>
              <a:t>SOCIAL SCIENCE</a:t>
            </a:r>
            <a:endParaRPr sz="2900" b="1" i="0" u="none" strike="noStrike" cap="none" dirty="0">
              <a:solidFill>
                <a:schemeClr val="tx1"/>
              </a:solidFill>
              <a:latin typeface="Calibri"/>
              <a:ea typeface="Calibri"/>
              <a:cs typeface="Calibri"/>
              <a:sym typeface="Calibri"/>
            </a:endParaRPr>
          </a:p>
        </p:txBody>
      </p:sp>
      <p:sp>
        <p:nvSpPr>
          <p:cNvPr id="57" name="Google Shape;57;p13"/>
          <p:cNvSpPr txBox="1"/>
          <p:nvPr/>
        </p:nvSpPr>
        <p:spPr>
          <a:xfrm>
            <a:off x="5874275" y="98375"/>
            <a:ext cx="3176100" cy="126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 name="Google Shape;58;p13"/>
          <p:cNvSpPr txBox="1"/>
          <p:nvPr/>
        </p:nvSpPr>
        <p:spPr>
          <a:xfrm>
            <a:off x="2222175" y="2571738"/>
            <a:ext cx="4764000" cy="96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t>SUBJECT : (HISTORY)</a:t>
            </a:r>
            <a:endParaRPr b="1" dirty="0"/>
          </a:p>
          <a:p>
            <a:pPr marL="0" lvl="0" indent="0" algn="l" rtl="0">
              <a:spcBef>
                <a:spcPts val="0"/>
              </a:spcBef>
              <a:spcAft>
                <a:spcPts val="0"/>
              </a:spcAft>
              <a:buNone/>
            </a:pPr>
            <a:r>
              <a:rPr lang="en" b="1" dirty="0"/>
              <a:t>CHAPTER NUMBER: 1</a:t>
            </a:r>
            <a:endParaRPr b="1" dirty="0"/>
          </a:p>
          <a:p>
            <a:pPr marL="0" lvl="0" indent="0" algn="l" rtl="0">
              <a:spcBef>
                <a:spcPts val="0"/>
              </a:spcBef>
              <a:spcAft>
                <a:spcPts val="0"/>
              </a:spcAft>
              <a:buNone/>
            </a:pPr>
            <a:r>
              <a:rPr lang="en" b="1" dirty="0"/>
              <a:t>CHAPTER NAME : WHEN</a:t>
            </a:r>
            <a:endParaRPr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297407"/>
            <a:ext cx="4841547" cy="554435"/>
          </a:xfr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a:normAutofit fontScale="90000"/>
          </a:bodyPr>
          <a:lstStyle/>
          <a:p>
            <a:r>
              <a:rPr lang="en-IN" b="1" dirty="0">
                <a:solidFill>
                  <a:schemeClr val="accent5"/>
                </a:solidFill>
              </a:rPr>
              <a:t>Historians and their sources</a:t>
            </a:r>
            <a:br>
              <a:rPr lang="en-US" b="1" dirty="0"/>
            </a:br>
            <a:endParaRPr lang="en-US" dirty="0"/>
          </a:p>
        </p:txBody>
      </p:sp>
      <p:sp>
        <p:nvSpPr>
          <p:cNvPr id="3" name="Content Placeholder 2"/>
          <p:cNvSpPr>
            <a:spLocks noGrp="1"/>
          </p:cNvSpPr>
          <p:nvPr>
            <p:ph idx="1"/>
          </p:nvPr>
        </p:nvSpPr>
        <p:spPr/>
        <p:txBody>
          <a:bodyPr>
            <a:normAutofit fontScale="92500" lnSpcReduction="10000"/>
          </a:bodyPr>
          <a:lstStyle/>
          <a:p>
            <a:r>
              <a:rPr lang="en-IN" dirty="0"/>
              <a:t>The sources used by historians in the period 700 to 1750 (the Medieval Period) were quite different from the ones used in the period of Gupta dynasty and Harshvardhan. There is definitely some continuity in the sources used by the historians of both the distinct periods. For example, for obtaining information they still relied on</a:t>
            </a:r>
            <a:endParaRPr lang="en-US" dirty="0"/>
          </a:p>
          <a:p>
            <a:pPr lvl="0"/>
            <a:r>
              <a:rPr lang="en-IN" sz="2200" b="1" dirty="0">
                <a:solidFill>
                  <a:schemeClr val="accent5"/>
                </a:solidFill>
              </a:rPr>
              <a:t>Coins- Numismatic Evidence.</a:t>
            </a:r>
            <a:endParaRPr lang="en-US" sz="2200" b="1" dirty="0">
              <a:solidFill>
                <a:schemeClr val="accent5"/>
              </a:solidFill>
            </a:endParaRPr>
          </a:p>
          <a:p>
            <a:pPr lvl="0"/>
            <a:r>
              <a:rPr lang="en-IN" sz="2200" b="1" dirty="0">
                <a:solidFill>
                  <a:schemeClr val="accent5"/>
                </a:solidFill>
              </a:rPr>
              <a:t>Inscriptions- Epigraphic Evidence</a:t>
            </a:r>
            <a:endParaRPr lang="en-US" sz="2200" b="1" dirty="0">
              <a:solidFill>
                <a:schemeClr val="accent5"/>
              </a:solidFill>
            </a:endParaRPr>
          </a:p>
          <a:p>
            <a:pPr lvl="0"/>
            <a:r>
              <a:rPr lang="en-IN" sz="2200" b="1" dirty="0">
                <a:solidFill>
                  <a:schemeClr val="accent5"/>
                </a:solidFill>
              </a:rPr>
              <a:t>Architecture- Archaeological Evidence</a:t>
            </a:r>
            <a:endParaRPr lang="en-US" sz="2200" b="1" dirty="0">
              <a:solidFill>
                <a:schemeClr val="accent5"/>
              </a:solidFill>
            </a:endParaRPr>
          </a:p>
          <a:p>
            <a:r>
              <a:rPr lang="en-IN" sz="2200" b="1" dirty="0">
                <a:solidFill>
                  <a:schemeClr val="accent5"/>
                </a:solidFill>
              </a:rPr>
              <a:t>Paintings- Artistic Evidence. </a:t>
            </a:r>
          </a:p>
          <a:p>
            <a:r>
              <a:rPr lang="en-IN" sz="2200" b="1" dirty="0">
                <a:solidFill>
                  <a:schemeClr val="accent5"/>
                </a:solidFill>
              </a:rPr>
              <a:t>Literature sources</a:t>
            </a:r>
            <a:endParaRPr lang="en-US" sz="2200" b="1" dirty="0">
              <a:solidFill>
                <a:schemeClr val="accent5"/>
              </a:solidFill>
            </a:endParaRPr>
          </a:p>
        </p:txBody>
      </p:sp>
      <p:pic>
        <p:nvPicPr>
          <p:cNvPr id="4" name="Picture 3">
            <a:extLst>
              <a:ext uri="{FF2B5EF4-FFF2-40B4-BE49-F238E27FC236}">
                <a16:creationId xmlns:a16="http://schemas.microsoft.com/office/drawing/2014/main" id="{3A5ABBA9-B3AC-4106-8CD4-34FB8112318D}"/>
              </a:ext>
            </a:extLst>
          </p:cNvPr>
          <p:cNvPicPr>
            <a:picLocks noChangeAspect="1"/>
          </p:cNvPicPr>
          <p:nvPr/>
        </p:nvPicPr>
        <p:blipFill>
          <a:blip r:embed="rId2"/>
          <a:stretch>
            <a:fillRect/>
          </a:stretch>
        </p:blipFill>
        <p:spPr>
          <a:xfrm>
            <a:off x="7766747" y="4461270"/>
            <a:ext cx="1237595" cy="615749"/>
          </a:xfrm>
          <a:prstGeom prst="rect">
            <a:avLst/>
          </a:prstGeom>
        </p:spPr>
      </p:pic>
      <p:pic>
        <p:nvPicPr>
          <p:cNvPr id="5" name="Picture 4">
            <a:extLst>
              <a:ext uri="{FF2B5EF4-FFF2-40B4-BE49-F238E27FC236}">
                <a16:creationId xmlns:a16="http://schemas.microsoft.com/office/drawing/2014/main" id="{753E9848-97B5-4D70-A425-039F49F84F7B}"/>
              </a:ext>
            </a:extLst>
          </p:cNvPr>
          <p:cNvPicPr>
            <a:picLocks noChangeAspect="1"/>
          </p:cNvPicPr>
          <p:nvPr/>
        </p:nvPicPr>
        <p:blipFill>
          <a:blip r:embed="rId3"/>
          <a:stretch>
            <a:fillRect/>
          </a:stretch>
        </p:blipFill>
        <p:spPr>
          <a:xfrm>
            <a:off x="5663609" y="2373250"/>
            <a:ext cx="2927499" cy="2195625"/>
          </a:xfrm>
          <a:prstGeom prst="ellipse">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884" y="285750"/>
            <a:ext cx="5529816" cy="4413841"/>
          </a:xfrm>
        </p:spPr>
        <p:txBody>
          <a:bodyPr>
            <a:normAutofit/>
          </a:bodyPr>
          <a:lstStyle/>
          <a:p>
            <a:pPr algn="just"/>
            <a:r>
              <a:rPr lang="en-IN" b="1" dirty="0"/>
              <a:t>Inscriptions</a:t>
            </a:r>
            <a:r>
              <a:rPr lang="en-IN" dirty="0"/>
              <a:t> supply valuable historical facts. The study of inscriptions is called epigraphy. The study of the writings on ancient inscriptions and records is called palaeography. Inscriptions are seen on rocks, pillars, stones, slabs, walls of buildings, and body of temples. They are also found on seals and copper plates.</a:t>
            </a:r>
          </a:p>
          <a:p>
            <a:pPr algn="just"/>
            <a:r>
              <a:rPr lang="en-IN" dirty="0"/>
              <a:t>A long poem in praise of king is written called </a:t>
            </a:r>
            <a:r>
              <a:rPr lang="en-IN" b="1" dirty="0"/>
              <a:t>Prashasti.</a:t>
            </a:r>
          </a:p>
          <a:p>
            <a:pPr algn="just"/>
            <a:r>
              <a:rPr lang="en-IN" b="1" dirty="0"/>
              <a:t>Copper plate inscriptions were recorded as land donation to temple.</a:t>
            </a:r>
            <a:endParaRPr lang="en-US" b="1" dirty="0"/>
          </a:p>
          <a:p>
            <a:endParaRPr lang="en-US" dirty="0"/>
          </a:p>
        </p:txBody>
      </p:sp>
      <p:pic>
        <p:nvPicPr>
          <p:cNvPr id="4" name="image14.jpg" descr="C:\Users\lenovo\Desktop\download.jpg"/>
          <p:cNvPicPr/>
          <p:nvPr/>
        </p:nvPicPr>
        <p:blipFill>
          <a:blip r:embed="rId2"/>
          <a:srcRect/>
          <a:stretch>
            <a:fillRect/>
          </a:stretch>
        </p:blipFill>
        <p:spPr>
          <a:xfrm>
            <a:off x="6134879" y="285750"/>
            <a:ext cx="2171700" cy="1828800"/>
          </a:xfrm>
          <a:prstGeom prst="rect">
            <a:avLst/>
          </a:prstGeom>
          <a:ln>
            <a:noFill/>
          </a:ln>
          <a:effectLst>
            <a:outerShdw blurRad="292100" dist="139700" dir="2700000" algn="tl" rotWithShape="0">
              <a:srgbClr val="333333">
                <a:alpha val="65000"/>
              </a:srgbClr>
            </a:outerShdw>
          </a:effectLst>
        </p:spPr>
      </p:pic>
      <p:pic>
        <p:nvPicPr>
          <p:cNvPr id="2" name="Picture 1">
            <a:extLst>
              <a:ext uri="{FF2B5EF4-FFF2-40B4-BE49-F238E27FC236}">
                <a16:creationId xmlns:a16="http://schemas.microsoft.com/office/drawing/2014/main" id="{2E6B6DB3-D9F9-4C13-8F18-C66B184AD895}"/>
              </a:ext>
            </a:extLst>
          </p:cNvPr>
          <p:cNvPicPr>
            <a:picLocks noChangeAspect="1"/>
          </p:cNvPicPr>
          <p:nvPr/>
        </p:nvPicPr>
        <p:blipFill>
          <a:blip r:embed="rId3"/>
          <a:stretch>
            <a:fillRect/>
          </a:stretch>
        </p:blipFill>
        <p:spPr>
          <a:xfrm>
            <a:off x="7687782" y="4406363"/>
            <a:ext cx="1237595" cy="615749"/>
          </a:xfrm>
          <a:prstGeom prst="rect">
            <a:avLst/>
          </a:prstGeom>
        </p:spPr>
      </p:pic>
      <p:pic>
        <p:nvPicPr>
          <p:cNvPr id="5" name="Picture 4">
            <a:extLst>
              <a:ext uri="{FF2B5EF4-FFF2-40B4-BE49-F238E27FC236}">
                <a16:creationId xmlns:a16="http://schemas.microsoft.com/office/drawing/2014/main" id="{AD8F0AFE-496E-4CA3-8F65-0ADF038F7E11}"/>
              </a:ext>
            </a:extLst>
          </p:cNvPr>
          <p:cNvPicPr>
            <a:picLocks noChangeAspect="1"/>
          </p:cNvPicPr>
          <p:nvPr/>
        </p:nvPicPr>
        <p:blipFill rotWithShape="1">
          <a:blip r:embed="rId4"/>
          <a:srcRect r="15700"/>
          <a:stretch/>
        </p:blipFill>
        <p:spPr>
          <a:xfrm>
            <a:off x="5933854" y="2330745"/>
            <a:ext cx="1806649" cy="21431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42900"/>
            <a:ext cx="6343650" cy="4457700"/>
          </a:xfrm>
        </p:spPr>
        <p:txBody>
          <a:bodyPr>
            <a:noAutofit/>
          </a:bodyPr>
          <a:lstStyle/>
          <a:p>
            <a:r>
              <a:rPr lang="en-IN" b="1" dirty="0"/>
              <a:t>Knowing the history of coins</a:t>
            </a:r>
            <a:r>
              <a:rPr lang="en-IN" dirty="0"/>
              <a:t> </a:t>
            </a:r>
            <a:r>
              <a:rPr lang="en-IN" sz="1725" dirty="0"/>
              <a:t>reveals mush about the period during which they were issued. Coins of the medieval period give us wonderful insights about the history of different dynasties. From coins issued in times of Delhi Sultanate to coins of </a:t>
            </a:r>
            <a:r>
              <a:rPr lang="en-IN" sz="1725" dirty="0" err="1"/>
              <a:t>Mughal</a:t>
            </a:r>
            <a:r>
              <a:rPr lang="en-IN" sz="1725" dirty="0"/>
              <a:t> India, opportunities are galore. Medieval period coins not only gives us wonderful insights about the history of the time but also about the different types of Calendar Systems that were followed in those days. They differ a lot from the coins of ancient times. The difference between the coins used in the ancient times versus the medieval times is that the coins of ancient times featured a profile face with a Sanskrit text while medieval period coins showed the full face on the obverse side with </a:t>
            </a:r>
            <a:r>
              <a:rPr lang="en-IN" sz="1725" dirty="0" err="1"/>
              <a:t>khutba</a:t>
            </a:r>
            <a:r>
              <a:rPr lang="en-IN" sz="1725" dirty="0"/>
              <a:t> inscribed on the reverse side. </a:t>
            </a:r>
            <a:endParaRPr lang="en-US" sz="1725" dirty="0"/>
          </a:p>
        </p:txBody>
      </p:sp>
      <p:pic>
        <p:nvPicPr>
          <p:cNvPr id="5" name="image7.jpg" descr="Coin of Mughal Empire"/>
          <p:cNvPicPr/>
          <p:nvPr/>
        </p:nvPicPr>
        <p:blipFill>
          <a:blip r:embed="rId2"/>
          <a:srcRect/>
          <a:stretch>
            <a:fillRect/>
          </a:stretch>
        </p:blipFill>
        <p:spPr>
          <a:xfrm>
            <a:off x="6707372" y="342900"/>
            <a:ext cx="1912088" cy="1527295"/>
          </a:xfrm>
          <a:prstGeom prst="rect">
            <a:avLst/>
          </a:prstGeom>
          <a:ln/>
        </p:spPr>
      </p:pic>
      <p:pic>
        <p:nvPicPr>
          <p:cNvPr id="6" name="image5.jpg" descr="Khilji Coins"/>
          <p:cNvPicPr/>
          <p:nvPr/>
        </p:nvPicPr>
        <p:blipFill>
          <a:blip r:embed="rId3"/>
          <a:srcRect/>
          <a:stretch>
            <a:fillRect/>
          </a:stretch>
        </p:blipFill>
        <p:spPr>
          <a:xfrm>
            <a:off x="6707372" y="2687821"/>
            <a:ext cx="1917289" cy="1366727"/>
          </a:xfrm>
          <a:prstGeom prst="rect">
            <a:avLst/>
          </a:prstGeom>
          <a:ln/>
        </p:spPr>
      </p:pic>
      <p:pic>
        <p:nvPicPr>
          <p:cNvPr id="2" name="Picture 1">
            <a:extLst>
              <a:ext uri="{FF2B5EF4-FFF2-40B4-BE49-F238E27FC236}">
                <a16:creationId xmlns:a16="http://schemas.microsoft.com/office/drawing/2014/main" id="{32DAF75C-1F62-47BA-BEED-DAC838C57A13}"/>
              </a:ext>
            </a:extLst>
          </p:cNvPr>
          <p:cNvPicPr>
            <a:picLocks noChangeAspect="1"/>
          </p:cNvPicPr>
          <p:nvPr/>
        </p:nvPicPr>
        <p:blipFill>
          <a:blip r:embed="rId4"/>
          <a:stretch>
            <a:fillRect/>
          </a:stretch>
        </p:blipFill>
        <p:spPr>
          <a:xfrm>
            <a:off x="7603714" y="4413451"/>
            <a:ext cx="1237595" cy="61574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2.jpg" descr="Archaeological Survey of India (ASI), Bhubaneswar Circle, Bhubaneswar"/>
          <p:cNvPicPr>
            <a:picLocks noGrp="1"/>
          </p:cNvPicPr>
          <p:nvPr>
            <p:ph idx="1"/>
          </p:nvPr>
        </p:nvPicPr>
        <p:blipFill>
          <a:blip r:embed="rId2"/>
          <a:srcRect/>
          <a:stretch>
            <a:fillRect/>
          </a:stretch>
        </p:blipFill>
        <p:spPr>
          <a:xfrm>
            <a:off x="338691" y="269465"/>
            <a:ext cx="3024076" cy="15696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25" name="Rectangle 1"/>
          <p:cNvSpPr>
            <a:spLocks noChangeArrowheads="1"/>
          </p:cNvSpPr>
          <p:nvPr/>
        </p:nvSpPr>
        <p:spPr bwMode="auto">
          <a:xfrm>
            <a:off x="489096" y="2421203"/>
            <a:ext cx="7818475" cy="2008242"/>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defTabSz="685800" fontAlgn="base">
              <a:spcBef>
                <a:spcPct val="0"/>
              </a:spcBef>
              <a:spcAft>
                <a:spcPct val="0"/>
              </a:spcAft>
              <a:buClrTx/>
            </a:pPr>
            <a:r>
              <a:rPr lang="en-US" sz="2100" dirty="0">
                <a:solidFill>
                  <a:schemeClr val="tx1"/>
                </a:solidFill>
                <a:latin typeface="Arial" pitchFamily="34" charset="0"/>
                <a:ea typeface="Roboto"/>
                <a:cs typeface="Roboto"/>
              </a:rPr>
              <a:t>The purpose of history is to throw light on the past. This is done through discovery and study of historical sources.</a:t>
            </a:r>
            <a:endParaRPr lang="en-US" sz="1200" dirty="0">
              <a:solidFill>
                <a:schemeClr val="tx1"/>
              </a:solidFill>
              <a:latin typeface="Arial" pitchFamily="34" charset="0"/>
              <a:cs typeface="Arial" pitchFamily="34" charset="0"/>
            </a:endParaRPr>
          </a:p>
          <a:p>
            <a:pPr defTabSz="685800" eaLnBrk="0" fontAlgn="base" hangingPunct="0">
              <a:spcBef>
                <a:spcPct val="0"/>
              </a:spcBef>
              <a:spcAft>
                <a:spcPct val="0"/>
              </a:spcAft>
              <a:buClrTx/>
            </a:pPr>
            <a:r>
              <a:rPr lang="en-US" sz="2100" dirty="0">
                <a:solidFill>
                  <a:schemeClr val="tx1"/>
                </a:solidFill>
                <a:latin typeface="Arial" pitchFamily="34" charset="0"/>
                <a:ea typeface="Roboto"/>
                <a:cs typeface="Roboto"/>
              </a:rPr>
              <a:t>It is rather easy to find sources for writing the history of the recent past, because there is plenty of hand written and printed material on and about modern State and Society. There is also enough material in respect of medieval times.</a:t>
            </a:r>
            <a:endParaRPr lang="en-US" sz="3300" dirty="0">
              <a:solidFill>
                <a:schemeClr val="tx1"/>
              </a:solidFill>
              <a:latin typeface="Arial" pitchFamily="34" charset="0"/>
              <a:cs typeface="Arial" pitchFamily="34" charset="0"/>
            </a:endParaRPr>
          </a:p>
        </p:txBody>
      </p:sp>
      <p:sp>
        <p:nvSpPr>
          <p:cNvPr id="6" name="Rectangle 5"/>
          <p:cNvSpPr/>
          <p:nvPr/>
        </p:nvSpPr>
        <p:spPr>
          <a:xfrm>
            <a:off x="338691" y="1873499"/>
            <a:ext cx="2000250" cy="253916"/>
          </a:xfrm>
          <a:prstGeom prst="rect">
            <a:avLst/>
          </a:prstGeom>
        </p:spPr>
        <p:txBody>
          <a:bodyPr wrap="square">
            <a:spAutoFit/>
          </a:bodyPr>
          <a:lstStyle/>
          <a:p>
            <a:r>
              <a:rPr lang="en-IN" sz="1050" b="1" dirty="0"/>
              <a:t>Image of </a:t>
            </a:r>
            <a:r>
              <a:rPr lang="en-IN" sz="1050" b="1" dirty="0" err="1"/>
              <a:t>Rajarani</a:t>
            </a:r>
            <a:r>
              <a:rPr lang="en-IN" sz="1050" b="1" dirty="0"/>
              <a:t> temple</a:t>
            </a:r>
            <a:r>
              <a:rPr lang="en-IN" sz="1050" dirty="0"/>
              <a:t>. </a:t>
            </a:r>
            <a:endParaRPr lang="en-US" sz="1050" dirty="0"/>
          </a:p>
        </p:txBody>
      </p:sp>
      <p:pic>
        <p:nvPicPr>
          <p:cNvPr id="2" name="Picture 1">
            <a:extLst>
              <a:ext uri="{FF2B5EF4-FFF2-40B4-BE49-F238E27FC236}">
                <a16:creationId xmlns:a16="http://schemas.microsoft.com/office/drawing/2014/main" id="{9B135143-790A-4D2B-BC12-4762678F9FDF}"/>
              </a:ext>
            </a:extLst>
          </p:cNvPr>
          <p:cNvPicPr>
            <a:picLocks noChangeAspect="1"/>
          </p:cNvPicPr>
          <p:nvPr/>
        </p:nvPicPr>
        <p:blipFill>
          <a:blip r:embed="rId3"/>
          <a:stretch>
            <a:fillRect/>
          </a:stretch>
        </p:blipFill>
        <p:spPr>
          <a:xfrm>
            <a:off x="7582448" y="4362033"/>
            <a:ext cx="1237595" cy="61574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5.jpg" descr="http://4.bp.blogspot.com/_FCNwMo0WzAI/TS09PhC-nPI/AAAAAAAAC4M/J4edeaycDy4/s400/AkbarnamaA.jpg"/>
          <p:cNvPicPr>
            <a:picLocks noGrp="1"/>
          </p:cNvPicPr>
          <p:nvPr>
            <p:ph idx="1"/>
          </p:nvPr>
        </p:nvPicPr>
        <p:blipFill>
          <a:blip r:embed="rId2"/>
          <a:srcRect/>
          <a:stretch>
            <a:fillRect/>
          </a:stretch>
        </p:blipFill>
        <p:spPr>
          <a:xfrm>
            <a:off x="198040" y="179217"/>
            <a:ext cx="2824273" cy="47850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angle 4"/>
          <p:cNvSpPr/>
          <p:nvPr/>
        </p:nvSpPr>
        <p:spPr>
          <a:xfrm>
            <a:off x="3360225" y="543625"/>
            <a:ext cx="5715000" cy="3785652"/>
          </a:xfrm>
          <a:prstGeom prst="rect">
            <a:avLst/>
          </a:prstGeom>
        </p:spPr>
        <p:txBody>
          <a:bodyPr wrap="square">
            <a:spAutoFit/>
          </a:bodyPr>
          <a:lstStyle/>
          <a:p>
            <a:r>
              <a:rPr lang="en-IN" sz="2400" dirty="0"/>
              <a:t>The art and the subjects narrated in art are always like a mirror. It reflects the contemporary society; and so did the art of painting known as </a:t>
            </a:r>
            <a:r>
              <a:rPr lang="en-IN" sz="2400" dirty="0" err="1"/>
              <a:t>Mughal</a:t>
            </a:r>
            <a:r>
              <a:rPr lang="en-IN" sz="2400" dirty="0"/>
              <a:t> Miniatures, that was a style of painting developed in sixteenth and seventeenth centuries. Descended from the art of Persia and Turkey, these miniature paintings and the artists were supported by Mughal Emperors the Rajput Kings</a:t>
            </a:r>
            <a:endParaRPr lang="en-US" sz="2400" dirty="0"/>
          </a:p>
        </p:txBody>
      </p:sp>
      <p:pic>
        <p:nvPicPr>
          <p:cNvPr id="2" name="Picture 1">
            <a:extLst>
              <a:ext uri="{FF2B5EF4-FFF2-40B4-BE49-F238E27FC236}">
                <a16:creationId xmlns:a16="http://schemas.microsoft.com/office/drawing/2014/main" id="{28D10AD3-74FB-4279-B9D2-D50890BA4DDC}"/>
              </a:ext>
            </a:extLst>
          </p:cNvPr>
          <p:cNvPicPr>
            <a:picLocks noChangeAspect="1"/>
          </p:cNvPicPr>
          <p:nvPr/>
        </p:nvPicPr>
        <p:blipFill>
          <a:blip r:embed="rId3"/>
          <a:stretch>
            <a:fillRect/>
          </a:stretch>
        </p:blipFill>
        <p:spPr>
          <a:xfrm>
            <a:off x="7738393" y="4319503"/>
            <a:ext cx="1237595" cy="61574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6"/>
          <p:cNvPicPr preferRelativeResize="0"/>
          <p:nvPr/>
        </p:nvPicPr>
        <p:blipFill rotWithShape="1">
          <a:blip r:embed="rId3">
            <a:alphaModFix/>
          </a:blip>
          <a:srcRect/>
          <a:stretch/>
        </p:blipFill>
        <p:spPr>
          <a:xfrm>
            <a:off x="7787575" y="4378875"/>
            <a:ext cx="1232526" cy="611875"/>
          </a:xfrm>
          <a:prstGeom prst="rect">
            <a:avLst/>
          </a:prstGeom>
          <a:noFill/>
          <a:ln>
            <a:noFill/>
          </a:ln>
        </p:spPr>
      </p:pic>
      <p:sp>
        <p:nvSpPr>
          <p:cNvPr id="78" name="Google Shape;78;p16"/>
          <p:cNvSpPr txBox="1"/>
          <p:nvPr/>
        </p:nvSpPr>
        <p:spPr>
          <a:xfrm>
            <a:off x="621425" y="743500"/>
            <a:ext cx="7801200" cy="3562200"/>
          </a:xfrm>
          <a:prstGeom prst="rect">
            <a:avLst/>
          </a:prstGeom>
          <a:noFill/>
          <a:ln>
            <a:noFill/>
          </a:ln>
        </p:spPr>
        <p:txBody>
          <a:bodyPr spcFirstLastPara="1" wrap="square" lIns="91425" tIns="91425" rIns="91425" bIns="91425" anchor="ctr" anchorCtr="0">
            <a:noAutofit/>
          </a:bodyPr>
          <a:lstStyle/>
          <a:p>
            <a:pPr marL="457200" marR="0" lvl="0" indent="0" algn="ctr" rtl="0">
              <a:lnSpc>
                <a:spcPct val="115000"/>
              </a:lnSpc>
              <a:spcBef>
                <a:spcPts val="0"/>
              </a:spcBef>
              <a:spcAft>
                <a:spcPts val="0"/>
              </a:spcAft>
              <a:buClr>
                <a:srgbClr val="000000"/>
              </a:buClr>
              <a:buSzPts val="4000"/>
              <a:buFont typeface="Arial"/>
              <a:buNone/>
            </a:pPr>
            <a:r>
              <a:rPr lang="en" sz="4000" b="1" i="0" u="none" strike="noStrike" cap="none">
                <a:solidFill>
                  <a:srgbClr val="000000"/>
                </a:solidFill>
                <a:latin typeface="Arial"/>
                <a:ea typeface="Arial"/>
                <a:cs typeface="Arial"/>
                <a:sym typeface="Arial"/>
              </a:rPr>
              <a:t>THANKING YOU</a:t>
            </a:r>
            <a:endParaRPr sz="4000" b="1" i="0" u="none" strike="noStrike" cap="none">
              <a:solidFill>
                <a:srgbClr val="000000"/>
              </a:solidFill>
              <a:latin typeface="Arial"/>
              <a:ea typeface="Arial"/>
              <a:cs typeface="Arial"/>
              <a:sym typeface="Arial"/>
            </a:endParaRPr>
          </a:p>
          <a:p>
            <a:pPr marL="457200" marR="0" lvl="0" indent="0" algn="ctr" rtl="0">
              <a:lnSpc>
                <a:spcPct val="115000"/>
              </a:lnSpc>
              <a:spcBef>
                <a:spcPts val="0"/>
              </a:spcBef>
              <a:spcAft>
                <a:spcPts val="0"/>
              </a:spcAft>
              <a:buClr>
                <a:srgbClr val="000000"/>
              </a:buClr>
              <a:buSzPts val="4000"/>
              <a:buFont typeface="Arial"/>
              <a:buNone/>
            </a:pPr>
            <a:r>
              <a:rPr lang="en" sz="4000" b="1" i="0" u="none" strike="noStrike" cap="none">
                <a:solidFill>
                  <a:srgbClr val="FF0000"/>
                </a:solidFill>
                <a:latin typeface="Arial"/>
                <a:ea typeface="Arial"/>
                <a:cs typeface="Arial"/>
                <a:sym typeface="Arial"/>
              </a:rPr>
              <a:t>ODM EDUCATIONAL GROUP</a:t>
            </a:r>
            <a:endParaRPr sz="4000" b="1" i="0" u="none" strike="noStrike" cap="none">
              <a:solidFill>
                <a:srgbClr val="FF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1053</TotalTime>
  <Words>470</Words>
  <Application>Microsoft Office PowerPoint</Application>
  <PresentationFormat>On-screen Show (16:9)</PresentationFormat>
  <Paragraphs>22</Paragraphs>
  <Slides>7</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Simple Light</vt:lpstr>
      <vt:lpstr>PowerPoint Presentation</vt:lpstr>
      <vt:lpstr>Historians and their sources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Sanghamitra Mishra</dc:creator>
  <cp:lastModifiedBy>Sanghamitra Mishra</cp:lastModifiedBy>
  <cp:revision>25</cp:revision>
  <dcterms:modified xsi:type="dcterms:W3CDTF">2021-05-03T13:07:19Z</dcterms:modified>
</cp:coreProperties>
</file>